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</p:sldMasterIdLst>
  <p:notesMasterIdLst>
    <p:notesMasterId r:id="rId46"/>
  </p:notesMasterIdLst>
  <p:handoutMasterIdLst>
    <p:handoutMasterId r:id="rId47"/>
  </p:handoutMasterIdLst>
  <p:sldIdLst>
    <p:sldId id="495" r:id="rId3"/>
    <p:sldId id="508" r:id="rId4"/>
    <p:sldId id="507" r:id="rId5"/>
    <p:sldId id="444" r:id="rId6"/>
    <p:sldId id="516" r:id="rId7"/>
    <p:sldId id="463" r:id="rId8"/>
    <p:sldId id="464" r:id="rId9"/>
    <p:sldId id="465" r:id="rId10"/>
    <p:sldId id="549" r:id="rId11"/>
    <p:sldId id="550" r:id="rId12"/>
    <p:sldId id="491" r:id="rId13"/>
    <p:sldId id="545" r:id="rId14"/>
    <p:sldId id="546" r:id="rId15"/>
    <p:sldId id="517" r:id="rId16"/>
    <p:sldId id="518" r:id="rId17"/>
    <p:sldId id="547" r:id="rId18"/>
    <p:sldId id="532" r:id="rId19"/>
    <p:sldId id="535" r:id="rId20"/>
    <p:sldId id="533" r:id="rId21"/>
    <p:sldId id="534" r:id="rId22"/>
    <p:sldId id="536" r:id="rId23"/>
    <p:sldId id="537" r:id="rId24"/>
    <p:sldId id="548" r:id="rId25"/>
    <p:sldId id="538" r:id="rId26"/>
    <p:sldId id="468" r:id="rId27"/>
    <p:sldId id="469" r:id="rId28"/>
    <p:sldId id="511" r:id="rId29"/>
    <p:sldId id="519" r:id="rId30"/>
    <p:sldId id="520" r:id="rId31"/>
    <p:sldId id="521" r:id="rId32"/>
    <p:sldId id="551" r:id="rId33"/>
    <p:sldId id="552" r:id="rId34"/>
    <p:sldId id="523" r:id="rId35"/>
    <p:sldId id="522" r:id="rId36"/>
    <p:sldId id="524" r:id="rId37"/>
    <p:sldId id="525" r:id="rId38"/>
    <p:sldId id="539" r:id="rId39"/>
    <p:sldId id="540" r:id="rId40"/>
    <p:sldId id="526" r:id="rId41"/>
    <p:sldId id="541" r:id="rId42"/>
    <p:sldId id="542" r:id="rId43"/>
    <p:sldId id="543" r:id="rId44"/>
    <p:sldId id="544" r:id="rId45"/>
  </p:sldIdLst>
  <p:sldSz cx="9144000" cy="6858000" type="screen4x3"/>
  <p:notesSz cx="6788150" cy="9917113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9191"/>
    <a:srgbClr val="0000FF"/>
    <a:srgbClr val="CC0066"/>
    <a:srgbClr val="FF9900"/>
    <a:srgbClr val="FF9933"/>
    <a:srgbClr val="008080"/>
    <a:srgbClr val="BFBFBF"/>
    <a:srgbClr val="339966"/>
    <a:srgbClr val="33CC33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3817" autoAdjust="0"/>
  </p:normalViewPr>
  <p:slideViewPr>
    <p:cSldViewPr>
      <p:cViewPr varScale="1">
        <p:scale>
          <a:sx n="114" d="100"/>
          <a:sy n="114" d="100"/>
        </p:scale>
        <p:origin x="157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46513" y="0"/>
            <a:ext cx="29416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97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588" y="0"/>
            <a:ext cx="29416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97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846513" y="9420225"/>
            <a:ext cx="29416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97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588" y="9420225"/>
            <a:ext cx="29416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fld id="{9143C040-B9B5-41C3-B3C0-605B3CB77245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7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16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0"/>
            <a:ext cx="29416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57762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0113"/>
            <a:ext cx="5429250" cy="446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57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0225"/>
            <a:ext cx="29416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57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20225"/>
            <a:ext cx="29416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fld id="{30706D56-5106-4F2E-8D4E-7DF7A108C373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433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מציין מיקום של תמונת שקופית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מציין מיקום של הערות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dirty="0">
              <a:latin typeface="Arial" pitchFamily="34" charset="0"/>
            </a:endParaRPr>
          </a:p>
        </p:txBody>
      </p:sp>
      <p:sp>
        <p:nvSpPr>
          <p:cNvPr id="70660" name="מציין מיקום של מספר שקופית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F0E2D9-541C-47EA-9E0E-C1BDABE2C033}" type="slidenum">
              <a:rPr lang="ar-SA" smtClean="0">
                <a:latin typeface="Arial" pitchFamily="34" charset="0"/>
              </a:rPr>
              <a:pPr/>
              <a:t>1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147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BCE330-ECC2-49B0-8CF5-25ECA4030DDD}" type="slidenum">
              <a:rPr lang="ar-SA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44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BCE330-ECC2-49B0-8CF5-25ECA4030DDD}" type="slidenum">
              <a:rPr lang="ar-SA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BCE330-ECC2-49B0-8CF5-25ECA4030DDD}" type="slidenum">
              <a:rPr lang="ar-SA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EA2125-AF99-407B-AF32-97EB8F2C1F35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D762F-BC2C-40F3-AFA5-AD36B4FD42F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B98E7-5727-496E-B6E6-E8F951D7B109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8EDF00-7F7E-466D-83E0-650ABAFE3E91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7AD62C-2DB5-45FE-869A-6EBCEAB9E335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B0588D-957C-46AE-BD41-2F40BD23861E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36C5B-5603-41E5-8428-75AC067C942E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AAC8E-664C-4E2E-9ED7-50A48D5EDDE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CF6C26-32EB-4A33-B8D8-57A5A405C9B8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DF801-5020-4496-A13B-A62313306506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F0438E-BA8A-432A-8F22-BD6698AAA967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591BC-FA91-47B2-8059-20AA0E49A40F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FB004B-F962-4A28-AC6E-7E4307F4BF1F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DAF0EA-12A8-4569-A882-42C14EF3FD26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C3DCF-576F-4A19-B08A-45A61CAFCE33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91FA0B-AD72-41CF-AA35-CD0CD3D728CB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AD9036-8A23-4240-9386-786AF3BE71EF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ED6AA-12C7-4B5D-B7F4-554A4E8780F6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3DBF0-9760-49CB-B857-D15E64F12E77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1F59F-9731-4C88-BBF4-6D5C57647B70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4641D-1367-4940-9EA0-8D3D5D704C05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C88F9E-9E00-4024-B411-D88DCA51EB34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3E7859-DBB5-44F2-A6C1-6445009BDA50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87935-F1CA-4C2D-9E59-7592375890A0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7F2146-F74D-4802-B1C0-D9EE3D32F139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024D8-52DF-4594-82CE-6DC1459AD88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9DDB1-CDEF-404C-A05A-0F2BDD996A76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728BC-ED7C-463B-9081-23D9DE86E993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05A0F2-AB9D-4293-9328-0F943AC3B3FC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4F859-E5B0-4CCE-9555-FAD34D265A22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0DDEB-0989-4358-B2C7-5EEF1478D034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A6357-0B41-4AB7-9B51-4A6719750C5E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E880C0-5574-42B5-A920-0AE8AB9CC047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7EB22-6C44-4A7A-AFBC-7204C3E5DA8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54793-40F9-41B7-914B-16D7720C26D3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DB0191-98D9-4430-A030-79D992845DC2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393ED-7ABD-48A5-8AA5-E9748CC32D9C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8B9CF-DBDA-43C8-956D-E1CC44E420C1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C9012-4E92-434D-AB20-EB80E7A9FEC9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8A06-38B1-4D92-946C-7125E1CD919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BB450D-421C-4083-BE2E-00F572746CC5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1DECF6-F91F-4726-8435-C7620A115DA5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696E88-6CC6-46AA-BFB3-BA7CF64DAE73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A7FBB2-3ECF-414C-BD8C-4BC7D3529DB0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F41E2-9E36-4662-B06C-E925B12A76FE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CC0F6F-ADE2-4CF6-8A9E-F89D8440A18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233699-D591-4A61-A232-DD758D1D6476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CC745-C0A5-4069-A379-9CDBFABE293B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latin typeface="Arial" charset="0"/>
              </a:defRPr>
            </a:lvl1pPr>
          </a:lstStyle>
          <a:p>
            <a:pPr>
              <a:defRPr/>
            </a:pPr>
            <a:fld id="{75F4BB27-EA0F-4735-A055-00FEF3F412BA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67000" y="6381750"/>
            <a:ext cx="44196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A82F6A9-FDB1-4165-BC24-8DC1AE7887F3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 Narrow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 Narrow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 Narrow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 Narrow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 Narrow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 Narrow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 Narrow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003399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3399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v"/>
        <a:defRPr sz="2000">
          <a:solidFill>
            <a:srgbClr val="003399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v"/>
        <a:defRPr sz="2000">
          <a:solidFill>
            <a:srgbClr val="003399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2000">
          <a:solidFill>
            <a:srgbClr val="003399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2000">
          <a:solidFill>
            <a:srgbClr val="003399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2000">
          <a:solidFill>
            <a:srgbClr val="003399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2000">
          <a:solidFill>
            <a:srgbClr val="003399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latin typeface="Arial" charset="0"/>
              </a:defRPr>
            </a:lvl1pPr>
          </a:lstStyle>
          <a:p>
            <a:pPr>
              <a:defRPr/>
            </a:pPr>
            <a:fld id="{B61AA1BA-F04B-4B61-B52E-F5D5FCA62BEF}" type="datetime1">
              <a:rPr lang="en-US"/>
              <a:pPr>
                <a:defRPr/>
              </a:pPr>
              <a:t>11-Jan-20</a:t>
            </a:fld>
            <a:endParaRPr lang="en-US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6469C976-C31A-4AF0-AB38-125AF46BEDB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reference/api/pandas.DataFrame.html#pandas.DataFrame" TargetMode="External"/><Relationship Id="rId2" Type="http://schemas.openxmlformats.org/officeDocument/2006/relationships/hyperlink" Target="https://pandas.pydata.org/pandas-docs/stable/reference/api/pandas.DataFrame.to_numpy.html#pandas.DataFrame.to_nump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2A1E85-08EA-4B48-B384-7D1D917588D6}" type="slidenum">
              <a:rPr lang="he-IL">
                <a:cs typeface="Arial" pitchFamily="34" charset="0"/>
              </a:rPr>
              <a:pPr>
                <a:defRPr/>
              </a:pPr>
              <a:t>1</a:t>
            </a:fld>
            <a:endParaRPr lang="en-US">
              <a:cs typeface="Arial" pitchFamily="34" charset="0"/>
            </a:endParaRPr>
          </a:p>
        </p:txBody>
      </p:sp>
      <p:sp>
        <p:nvSpPr>
          <p:cNvPr id="7172" name="Rectangle 7"/>
          <p:cNvSpPr>
            <a:spLocks noChangeArrowheads="1"/>
          </p:cNvSpPr>
          <p:nvPr/>
        </p:nvSpPr>
        <p:spPr bwMode="auto">
          <a:xfrm>
            <a:off x="76200" y="4768606"/>
            <a:ext cx="9067800" cy="122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rtl="0">
              <a:defRPr/>
            </a:pPr>
            <a:r>
              <a:rPr lang="en-GB" sz="2800" b="1" kern="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Lecture 12</a:t>
            </a:r>
            <a:r>
              <a:rPr lang="en-GB" sz="2800" kern="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Data Analysis using Pandas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8651" y="4331563"/>
            <a:ext cx="1590500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Fall 2020</a:t>
            </a:r>
          </a:p>
        </p:txBody>
      </p:sp>
      <p:sp>
        <p:nvSpPr>
          <p:cNvPr id="7" name="Title 1"/>
          <p:cNvSpPr>
            <a:spLocks noGrp="1"/>
          </p:cNvSpPr>
          <p:nvPr/>
        </p:nvSpPr>
        <p:spPr bwMode="auto">
          <a:xfrm>
            <a:off x="0" y="1447800"/>
            <a:ext cx="91440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sz="8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Programming </a:t>
            </a:r>
            <a:br>
              <a:rPr lang="en-GB" sz="8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GB" sz="8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for Engineers </a:t>
            </a:r>
            <a:br>
              <a:rPr lang="en-GB" sz="8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GB" sz="8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in </a:t>
            </a:r>
            <a:r>
              <a:rPr lang="en-GB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Python</a:t>
            </a:r>
            <a:r>
              <a:rPr lang="en-GB" sz="8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he-IL" sz="80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420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also create a </a:t>
            </a:r>
            <a:r>
              <a:rPr lang="en-US" dirty="0" err="1"/>
              <a:t>dataframe</a:t>
            </a:r>
            <a:r>
              <a:rPr lang="en-US" dirty="0"/>
              <a:t> from a </a:t>
            </a:r>
            <a:r>
              <a:rPr lang="en-US" dirty="0" err="1"/>
              <a:t>numpy</a:t>
            </a:r>
            <a:r>
              <a:rPr lang="en-US" dirty="0"/>
              <a:t> 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36074" y="2650746"/>
            <a:ext cx="7071852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>
              <a:spcBef>
                <a:spcPct val="0"/>
              </a:spcBef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pd.DataFrame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np.array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([[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], [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5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6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],      [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8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9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]]),</a:t>
            </a:r>
            <a:r>
              <a:rPr lang="en-US" altLang="en-US" sz="2000" dirty="0">
                <a:solidFill>
                  <a:srgbClr val="660099"/>
                </a:solidFill>
                <a:latin typeface="Consolas" panose="020B0609020204030204" pitchFamily="49" charset="0"/>
              </a:rPr>
              <a:t>columns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'a'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'b'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'c'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hangingPunct="0">
              <a:spcBef>
                <a:spcPct val="0"/>
              </a:spcBef>
            </a:pP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r>
              <a:rPr lang="pt-BR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a  b  c</a:t>
            </a:r>
          </a:p>
          <a:p>
            <a:pPr lvl="0" eaLnBrk="0" hangingPunct="0">
              <a:spcBef>
                <a:spcPct val="0"/>
              </a:spcBef>
            </a:pPr>
            <a:r>
              <a:rPr lang="pt-BR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0  1  2  3</a:t>
            </a:r>
          </a:p>
          <a:p>
            <a:pPr lvl="0" eaLnBrk="0" hangingPunct="0">
              <a:spcBef>
                <a:spcPct val="0"/>
              </a:spcBef>
            </a:pPr>
            <a:r>
              <a:rPr lang="pt-BR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1  4  5  6</a:t>
            </a:r>
          </a:p>
          <a:p>
            <a:pPr lvl="0" eaLnBrk="0" hangingPunct="0">
              <a:spcBef>
                <a:spcPct val="0"/>
              </a:spcBef>
            </a:pPr>
            <a:r>
              <a:rPr lang="pt-BR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2  7  8  9</a:t>
            </a: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05193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Headers</a:t>
            </a:r>
            <a:endParaRPr lang="he-IL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A0B6B9-6F0A-42D1-B7F5-4B16C7EACE88}" type="slidenum">
              <a:rPr lang="ar-SA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5" name="מלבן 14"/>
          <p:cNvSpPr/>
          <p:nvPr/>
        </p:nvSpPr>
        <p:spPr>
          <a:xfrm>
            <a:off x="5181600" y="2649171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he-IL" b="1" dirty="0">
                <a:solidFill>
                  <a:srgbClr val="008000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StudentGrades.csv</a:t>
            </a:r>
            <a:endParaRPr lang="he-IL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81000" y="1344453"/>
            <a:ext cx="5715000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inputFileName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"StudentsGrades.csv"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inputFileName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iterating the columns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df.columns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Name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Programming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Marine Biology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Stellar Cartography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Math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History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Planet Survival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Art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048000"/>
            <a:ext cx="4838460" cy="191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53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79323" y="1496198"/>
            <a:ext cx="8025581" cy="41549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(df)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display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dataframe</a:t>
            </a:r>
            <a:endParaRPr kumimoji="0" lang="en-US" altLang="en-US" sz="2000" b="0" i="1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     Name     Programming  Marine Biology  ...  History  Planet Survival  Art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0       Yael           50              56  ...       87               65   91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1      Nadav           61              77  ...       63               52   88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2     Michal           81              72  ...       67               81   78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3   Shoshana           82              73  ...       71               73   76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4   Danielle           36              74  ...       78               86   65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5       Omer           98              65  ...       89               87   87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6     </a:t>
            </a:r>
            <a:r>
              <a:rPr lang="en-US" altLang="en-US" sz="1400" dirty="0" err="1">
                <a:solidFill>
                  <a:srgbClr val="000080"/>
                </a:solidFill>
                <a:latin typeface="Consolas" panose="020B0609020204030204" pitchFamily="49" charset="0"/>
              </a:rPr>
              <a:t>Yarden</a:t>
            </a: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           63              62  ...       92               98   94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7        </a:t>
            </a:r>
            <a:r>
              <a:rPr lang="en-US" altLang="en-US" sz="1400" dirty="0" err="1">
                <a:solidFill>
                  <a:srgbClr val="000080"/>
                </a:solidFill>
                <a:latin typeface="Consolas" panose="020B0609020204030204" pitchFamily="49" charset="0"/>
              </a:rPr>
              <a:t>Avi</a:t>
            </a: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           78              64  ...       97               76  100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8        Roy           77              65  ...       87               78   82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9        Tal           70              92  ...       82               61   82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10     Yaniv          100              64  ...       61               88   90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11       Tom           98              76  ...       98               92   80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12       Adi           76              87  ...       88               84   70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[13 rows x 8 columns]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42219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59209" y="1295400"/>
            <a:ext cx="8025581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>
              <a:spcBef>
                <a:spcPct val="0"/>
              </a:spcBef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(df[</a:t>
            </a:r>
            <a:r>
              <a:rPr lang="en-US" altLang="en-US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“History"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])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display specific column by name</a:t>
            </a:r>
          </a:p>
          <a:p>
            <a:pPr lvl="0" eaLnBrk="0" hangingPunct="0">
              <a:spcBef>
                <a:spcPct val="0"/>
              </a:spcBef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0     87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1     63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2     67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3     71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4     78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5     89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6     92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7     97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8     87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9     82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10    61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11    98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12    88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Name: History, </a:t>
            </a:r>
            <a:r>
              <a:rPr lang="en-US" altLang="en-US" dirty="0" err="1">
                <a:solidFill>
                  <a:srgbClr val="000080"/>
                </a:solidFill>
                <a:latin typeface="Consolas" panose="020B0609020204030204" pitchFamily="49" charset="0"/>
              </a:rPr>
              <a:t>dtype</a:t>
            </a: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: int64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39204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79323" y="1373088"/>
            <a:ext cx="8025581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of rows (excluding the header)</a:t>
            </a:r>
          </a:p>
          <a:p>
            <a:pPr lvl="0" eaLnBrk="0" hangingPunct="0">
              <a:spcBef>
                <a:spcPct val="0"/>
              </a:spcBef>
            </a:pPr>
            <a:r>
              <a:rPr lang="en-IL" altLang="en-US" sz="2000" dirty="0">
                <a:latin typeface="Consolas" panose="020B0609020204030204" pitchFamily="49" charset="0"/>
              </a:rPr>
              <a:t>10</a:t>
            </a:r>
            <a:endParaRPr lang="en-US" altLang="en-US" sz="2000" dirty="0"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df.dtypes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#types of columns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>
                <a:latin typeface="Consolas" panose="020B0609020204030204" pitchFamily="49" charset="0"/>
              </a:rPr>
              <a:t>Name                   object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>
                <a:latin typeface="Consolas" panose="020B0609020204030204" pitchFamily="49" charset="0"/>
              </a:rPr>
              <a:t>Programming             int64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>
                <a:latin typeface="Consolas" panose="020B0609020204030204" pitchFamily="49" charset="0"/>
              </a:rPr>
              <a:t>Marine Biology          int64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>
                <a:latin typeface="Consolas" panose="020B0609020204030204" pitchFamily="49" charset="0"/>
              </a:rPr>
              <a:t>Stellar Cartography     int64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>
                <a:latin typeface="Consolas" panose="020B0609020204030204" pitchFamily="49" charset="0"/>
              </a:rPr>
              <a:t>Math                    int64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>
                <a:latin typeface="Consolas" panose="020B0609020204030204" pitchFamily="49" charset="0"/>
              </a:rPr>
              <a:t>History                 int64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>
                <a:latin typeface="Consolas" panose="020B0609020204030204" pitchFamily="49" charset="0"/>
              </a:rPr>
              <a:t>Planet Survival         int64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>
                <a:latin typeface="Consolas" panose="020B0609020204030204" pitchFamily="49" charset="0"/>
              </a:rPr>
              <a:t>Art                     int64</a:t>
            </a:r>
          </a:p>
          <a:p>
            <a:pPr lvl="0" eaLnBrk="0" hangingPunct="0">
              <a:spcBef>
                <a:spcPct val="0"/>
              </a:spcBef>
            </a:pP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4734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(df.info()) </a:t>
            </a:r>
            <a:r>
              <a:rPr lang="en-US" altLang="en-US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# provides the essential details about your dataset</a:t>
            </a:r>
            <a:endParaRPr lang="en-US" sz="2000" i="1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RangeIndex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: 10 entries, 0 to 9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Data columns (total 8 columns):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Name                   10 non-null object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Programming            10 non-null int64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Marine Biology         10 non-null int64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Stellar Cartography    10 non-null int64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Math                   10 non-null int64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History                10 non-null int64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Planet Survival        10 non-null int64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Art                    10 non-null int64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dtypes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: int64(7), object(1)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memory usage: 768.0+ bytes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4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49F2B5-BF03-4A1E-948F-FB46841CB86D}"/>
              </a:ext>
            </a:extLst>
          </p:cNvPr>
          <p:cNvSpPr txBox="1">
            <a:spLocks/>
          </p:cNvSpPr>
          <p:nvPr/>
        </p:nvSpPr>
        <p:spPr bwMode="auto">
          <a:xfrm>
            <a:off x="304800" y="1387577"/>
            <a:ext cx="8229600" cy="5318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3399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99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9pPr>
          </a:lstStyle>
          <a:p>
            <a:r>
              <a:rPr lang="en-US" kern="0" dirty="0"/>
              <a:t>Arithmetic operations between numeric columns works as 2 </a:t>
            </a:r>
            <a:r>
              <a:rPr lang="en-US" kern="0" dirty="0" err="1"/>
              <a:t>numpy</a:t>
            </a:r>
            <a:r>
              <a:rPr lang="en-US" kern="0" dirty="0"/>
              <a:t> arrays:</a:t>
            </a:r>
          </a:p>
          <a:p>
            <a:pPr marL="400050" lvl="1" indent="0">
              <a:buNone/>
            </a:pPr>
            <a:r>
              <a:rPr lang="en-US" altLang="en-US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(df[</a:t>
            </a:r>
            <a:r>
              <a:rPr lang="en-US" altLang="en-US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"Art"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- df[</a:t>
            </a:r>
            <a:r>
              <a:rPr lang="en-US" altLang="en-US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"History"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0      4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1     25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2     11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3      5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4    -13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5     -2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6      2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7      3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8     -5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9      0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10    29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11   -18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12   -18</a:t>
            </a:r>
          </a:p>
          <a:p>
            <a:pPr marL="400050" lvl="1" indent="0"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dtype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int64</a:t>
            </a:r>
          </a:p>
          <a:p>
            <a:pPr marL="0" indent="0">
              <a:buNone/>
            </a:pP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1318231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new column/row</a:t>
            </a:r>
          </a:p>
          <a:p>
            <a:r>
              <a:rPr lang="en-US" dirty="0"/>
              <a:t>Delete a column/row</a:t>
            </a:r>
          </a:p>
          <a:p>
            <a:r>
              <a:rPr lang="en-US" dirty="0"/>
              <a:t>Alter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505200"/>
            <a:ext cx="5968236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03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 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Delete the student name column</a:t>
            </a:r>
          </a:p>
          <a:p>
            <a:pPr lvl="0"/>
            <a:endParaRPr lang="en-US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df_without_names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df.drop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'Name'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en-US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#where 1 is the axis number (0 for rows and 1 for columns.)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97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new 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19217"/>
            <a:ext cx="8229600" cy="4525963"/>
          </a:xfrm>
        </p:spPr>
        <p:txBody>
          <a:bodyPr/>
          <a:lstStyle/>
          <a:p>
            <a:pPr lvl="0"/>
            <a:r>
              <a:rPr lang="en-US" dirty="0"/>
              <a:t>Calculate the average grade per student and place it in </a:t>
            </a:r>
            <a:r>
              <a:rPr lang="en-US" b="1" dirty="0">
                <a:solidFill>
                  <a:srgbClr val="FF0000"/>
                </a:solidFill>
              </a:rPr>
              <a:t>new</a:t>
            </a:r>
            <a:r>
              <a:rPr lang="en-US" dirty="0"/>
              <a:t> column “Avg”:</a:t>
            </a:r>
          </a:p>
          <a:p>
            <a:pPr marL="0" lvl="0" indent="0">
              <a:buNone/>
            </a:pPr>
            <a:r>
              <a:rPr lang="en-US" altLang="en-US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get_avg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(row):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row_without_name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row.drop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'Name'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row_without_name.mean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df[</a:t>
            </a:r>
            <a:r>
              <a:rPr lang="en-US" altLang="en-US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"Avg"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df.apply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lambda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row: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get_avg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(row), </a:t>
            </a:r>
            <a:r>
              <a:rPr lang="en-US" altLang="en-US" sz="2000" dirty="0">
                <a:solidFill>
                  <a:srgbClr val="660099"/>
                </a:solidFill>
                <a:latin typeface="Consolas" panose="020B0609020204030204" pitchFamily="49" charset="0"/>
              </a:rPr>
              <a:t>axis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1 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dirty="0"/>
          </a:p>
          <a:p>
            <a:r>
              <a:rPr lang="en-US" sz="2400" dirty="0" err="1"/>
              <a:t>df.apply</a:t>
            </a:r>
            <a:r>
              <a:rPr lang="en-US" sz="2400" dirty="0"/>
              <a:t> applies a generic function on each row/column depending on the given axis</a:t>
            </a:r>
          </a:p>
          <a:p>
            <a:r>
              <a:rPr lang="en-US" sz="2400" dirty="0"/>
              <a:t>Shorter version:</a:t>
            </a:r>
            <a:br>
              <a:rPr lang="en-US" dirty="0"/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df[</a:t>
            </a:r>
            <a:r>
              <a:rPr lang="en-US" altLang="en-US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"Avg"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df.mean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dirty="0">
                <a:solidFill>
                  <a:srgbClr val="660099"/>
                </a:solidFill>
                <a:latin typeface="Consolas" panose="020B0609020204030204" pitchFamily="49" charset="0"/>
              </a:rPr>
              <a:t>axis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1,</a:t>
            </a:r>
            <a:r>
              <a:rPr lang="en-US" altLang="en-US" sz="2000" dirty="0">
                <a:solidFill>
                  <a:srgbClr val="660099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660099"/>
                </a:solidFill>
                <a:latin typeface="Consolas" panose="020B0609020204030204" pitchFamily="49" charset="0"/>
              </a:rPr>
              <a:t>numeric_only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True) 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Rectangular Callout 4"/>
          <p:cNvSpPr/>
          <p:nvPr/>
        </p:nvSpPr>
        <p:spPr bwMode="auto">
          <a:xfrm>
            <a:off x="5867400" y="2057400"/>
            <a:ext cx="2819400" cy="646331"/>
          </a:xfrm>
          <a:prstGeom prst="wedgeRectCallout">
            <a:avLst>
              <a:gd name="adj1" fmla="val -40907"/>
              <a:gd name="adj2" fmla="val 105173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Ignore the student’s name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ular Callout 4">
            <a:extLst>
              <a:ext uri="{FF2B5EF4-FFF2-40B4-BE49-F238E27FC236}">
                <a16:creationId xmlns:a16="http://schemas.microsoft.com/office/drawing/2014/main" id="{7E57AAC8-7AB0-4762-BFC7-D622C4964EB4}"/>
              </a:ext>
            </a:extLst>
          </p:cNvPr>
          <p:cNvSpPr/>
          <p:nvPr/>
        </p:nvSpPr>
        <p:spPr bwMode="auto">
          <a:xfrm>
            <a:off x="5105400" y="5897431"/>
            <a:ext cx="2819400" cy="646331"/>
          </a:xfrm>
          <a:prstGeom prst="wedgeRectCallout">
            <a:avLst>
              <a:gd name="adj1" fmla="val -36146"/>
              <a:gd name="adj2" fmla="val -86922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Ignore any non-numeric column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4B9FDA-8F01-4BD3-B4D8-16AE858CDF37}"/>
              </a:ext>
            </a:extLst>
          </p:cNvPr>
          <p:cNvSpPr/>
          <p:nvPr/>
        </p:nvSpPr>
        <p:spPr bwMode="auto">
          <a:xfrm>
            <a:off x="7162800" y="3810000"/>
            <a:ext cx="914400" cy="3456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2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52400"/>
            <a:ext cx="6477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0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new row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229600" cy="4525963"/>
          </a:xfrm>
        </p:spPr>
        <p:txBody>
          <a:bodyPr/>
          <a:lstStyle/>
          <a:p>
            <a:r>
              <a:rPr lang="en-US" dirty="0"/>
              <a:t>Dana is a new student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81000" y="2413527"/>
            <a:ext cx="7402989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ns = {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"Dana"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'Programming'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'Marine Biology'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'Stellar Cartography'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98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'Math'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'History'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'Planet Survival'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89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'Art'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df.append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ns,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4267200" y="4343400"/>
            <a:ext cx="2819400" cy="1477328"/>
          </a:xfrm>
          <a:prstGeom prst="wedgeRectCallout">
            <a:avLst>
              <a:gd name="adj1" fmla="val -109696"/>
              <a:gd name="adj2" fmla="val -99054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This can be a dictionary, a series,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or a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dataframe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. If adding a dictionary,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ignore_index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must be True 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1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 row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a row based on a condition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00" y="2286001"/>
            <a:ext cx="2667000" cy="1852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09600" y="4461084"/>
            <a:ext cx="4942379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df.Product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'p1'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974295"/>
            <a:ext cx="2819400" cy="15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9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 row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a row based on a condition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00" y="2286001"/>
            <a:ext cx="2667000" cy="1852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09600" y="4461084"/>
            <a:ext cx="375295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df.Price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1" y="5133084"/>
            <a:ext cx="2819400" cy="126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90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 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229600" cy="4525963"/>
          </a:xfrm>
        </p:spPr>
        <p:txBody>
          <a:bodyPr/>
          <a:lstStyle/>
          <a:p>
            <a:r>
              <a:rPr lang="en-US" dirty="0"/>
              <a:t>We wish to give a passing grade to all students in Programming: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We use </a:t>
            </a:r>
            <a:r>
              <a:rPr lang="en-US" dirty="0" err="1"/>
              <a:t>df.loc</a:t>
            </a:r>
            <a:r>
              <a:rPr lang="en-US" dirty="0"/>
              <a:t>[</a:t>
            </a:r>
            <a:r>
              <a:rPr lang="en-US" dirty="0" err="1"/>
              <a:t>rows,columns</a:t>
            </a:r>
            <a:r>
              <a:rPr lang="en-US" dirty="0"/>
              <a:t>] to get the cells we wish to display or alter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Rectangular Callout 5"/>
          <p:cNvSpPr/>
          <p:nvPr/>
        </p:nvSpPr>
        <p:spPr bwMode="auto">
          <a:xfrm>
            <a:off x="4585982" y="3734550"/>
            <a:ext cx="1752600" cy="369332"/>
          </a:xfrm>
          <a:prstGeom prst="wedgeRectCallout">
            <a:avLst>
              <a:gd name="adj1" fmla="val 30034"/>
              <a:gd name="adj2" fmla="val -183095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Column to alter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54C5AF2-8695-401D-BFF8-32B67CAFC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839" y="2786447"/>
            <a:ext cx="8001000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df.loc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[df[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"Programming"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] &lt;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60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"Programming"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]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60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ular Callout 5">
            <a:extLst>
              <a:ext uri="{FF2B5EF4-FFF2-40B4-BE49-F238E27FC236}">
                <a16:creationId xmlns:a16="http://schemas.microsoft.com/office/drawing/2014/main" id="{36642951-AE51-4F1F-A97C-60F5EB758898}"/>
              </a:ext>
            </a:extLst>
          </p:cNvPr>
          <p:cNvSpPr/>
          <p:nvPr/>
        </p:nvSpPr>
        <p:spPr bwMode="auto">
          <a:xfrm>
            <a:off x="2286000" y="3734550"/>
            <a:ext cx="1752600" cy="369332"/>
          </a:xfrm>
          <a:prstGeom prst="wedgeRectCallout">
            <a:avLst>
              <a:gd name="adj1" fmla="val 60669"/>
              <a:gd name="adj2" fmla="val -203537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Row condition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67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600200"/>
            <a:ext cx="8458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3399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99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800" kern="0" dirty="0">
                <a:solidFill>
                  <a:schemeClr val="tx1"/>
                </a:solidFill>
              </a:rPr>
              <a:t>Count failing grades (in total and per student).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kern="0" dirty="0">
                <a:solidFill>
                  <a:schemeClr val="tx1"/>
                </a:solidFill>
              </a:rPr>
              <a:t>Visualize the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kern="0" dirty="0">
                <a:solidFill>
                  <a:schemeClr val="tx1"/>
                </a:solidFill>
              </a:rPr>
              <a:t>Get average grades per student/course. 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start analyzing the data!</a:t>
            </a:r>
            <a:endParaRPr lang="he-IL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A0B6B9-6F0A-42D1-B7F5-4B16C7EACE88}" type="slidenum">
              <a:rPr lang="ar-SA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16" y="3505200"/>
            <a:ext cx="5968236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28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Total number of fails</a:t>
            </a:r>
            <a:endParaRPr lang="he-I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376737"/>
            <a:ext cx="8229600" cy="643425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How many grades below 60 are there in each course?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A0B6B9-6F0A-42D1-B7F5-4B16C7EACE88}" type="slidenum">
              <a:rPr lang="ar-SA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04800" y="1071801"/>
            <a:ext cx="8458200" cy="5940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df_no_names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df.drop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#where 1 is the axis number (0 for rows and 1 for columns.)</a:t>
            </a:r>
          </a:p>
          <a:p>
            <a:pPr lvl="0" eaLnBrk="0" hangingPunct="0">
              <a:spcBef>
                <a:spcPct val="0"/>
              </a:spcBef>
            </a:pP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df_no_names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df_no_names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].count())</a:t>
            </a: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Programming            2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Marine Biology          1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Stellar Cartography   2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Math                          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History                       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Planet Survival          1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Art                              0</a:t>
            </a:r>
          </a:p>
          <a:p>
            <a:pPr lvl="0" eaLnBrk="0" hangingPunct="0">
              <a:spcBef>
                <a:spcPct val="0"/>
              </a:spcBef>
            </a:pPr>
            <a:endParaRPr lang="en-US" altLang="en-US" sz="2000" dirty="0"/>
          </a:p>
          <a:p>
            <a:pPr lvl="0" eaLnBrk="0" hangingPunct="0">
              <a:spcBef>
                <a:spcPct val="0"/>
              </a:spcBef>
            </a:pPr>
            <a:r>
              <a:rPr lang="en-US" altLang="en-US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#total </a:t>
            </a:r>
            <a:r>
              <a:rPr lang="en-US" altLang="en-US" sz="20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num</a:t>
            </a:r>
            <a:r>
              <a:rPr lang="en-US" altLang="en-US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 of fails</a:t>
            </a:r>
            <a:endParaRPr lang="en-US" altLang="en-US" sz="2000" dirty="0"/>
          </a:p>
          <a:p>
            <a:pPr eaLnBrk="0" hangingPunct="0">
              <a:spcBef>
                <a:spcPct val="0"/>
              </a:spcBef>
            </a:pPr>
            <a:r>
              <a:rPr lang="en-US" altLang="en-US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df_no_names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df_no_names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60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].count().sum())</a:t>
            </a:r>
          </a:p>
          <a:p>
            <a:pPr eaLnBrk="0" hangingPunct="0">
              <a:spcBef>
                <a:spcPct val="0"/>
              </a:spcBef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</a:p>
          <a:p>
            <a:pPr lvl="0" eaLnBrk="0" hangingPunct="0">
              <a:spcBef>
                <a:spcPct val="0"/>
              </a:spcBef>
            </a:pPr>
            <a:endParaRPr lang="en-US" altLang="en-US" sz="2000" dirty="0"/>
          </a:p>
          <a:p>
            <a:pPr lvl="0" eaLnBrk="0" hangingPunct="0">
              <a:spcBef>
                <a:spcPct val="0"/>
              </a:spcBef>
            </a:pPr>
            <a:endParaRPr lang="en-US" altLang="en-US" sz="2000" dirty="0"/>
          </a:p>
          <a:p>
            <a:pPr lvl="0" eaLnBrk="0" hangingPunct="0">
              <a:spcBef>
                <a:spcPct val="0"/>
              </a:spcBef>
            </a:pPr>
            <a:endParaRPr lang="en-US" altLang="en-US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1748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Number of fails per student</a:t>
            </a:r>
            <a:endParaRPr lang="he-I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52400" y="1066801"/>
            <a:ext cx="8839200" cy="5282886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many grades below 60 are there per student?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A0B6B9-6F0A-42D1-B7F5-4B16C7EACE88}" type="slidenum">
              <a:rPr lang="ar-SA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4728" y="2404925"/>
            <a:ext cx="9049272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index, row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df.iterrows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row_without_name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row.drop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(row[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row_without_name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row_without_name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].count())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Yael 2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 err="1"/>
              <a:t>Nadav</a:t>
            </a:r>
            <a:r>
              <a:rPr lang="en-US" altLang="en-US" dirty="0"/>
              <a:t> 1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Michal 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Shoshana 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Danielle 1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Omer 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 err="1"/>
              <a:t>Yarden</a:t>
            </a:r>
            <a:r>
              <a:rPr lang="en-US" altLang="en-US" dirty="0"/>
              <a:t> 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 err="1"/>
              <a:t>Avi</a:t>
            </a:r>
            <a:r>
              <a:rPr lang="en-US" altLang="en-US" dirty="0"/>
              <a:t> 1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Roy 1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Tal 0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4114800" y="1801600"/>
            <a:ext cx="2590800" cy="369332"/>
          </a:xfrm>
          <a:prstGeom prst="wedgeRectCallout">
            <a:avLst>
              <a:gd name="adj1" fmla="val -86341"/>
              <a:gd name="adj2" fmla="val 154276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Iterate over all rows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64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Getting average grade per student</a:t>
            </a:r>
            <a:endParaRPr lang="he-IL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627239"/>
            <a:ext cx="8229600" cy="4525963"/>
          </a:xfrm>
        </p:spPr>
        <p:txBody>
          <a:bodyPr/>
          <a:lstStyle/>
          <a:p>
            <a:pPr marL="400050" lvl="1" indent="0">
              <a:buNone/>
            </a:pPr>
            <a:r>
              <a:rPr lang="en-US" dirty="0"/>
              <a:t>What is the average of each student?</a:t>
            </a:r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5800" y="1069973"/>
            <a:ext cx="7149714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get_avg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(row):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row_without_name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row.drop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row_without_name.mean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df.apply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lambda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get_avg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(row),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       Name        </a:t>
            </a:r>
            <a:r>
              <a:rPr lang="en-US" altLang="en-US" dirty="0" err="1"/>
              <a:t>Avg</a:t>
            </a:r>
            <a:endParaRPr lang="en-US" altLang="en-US" dirty="0"/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0     Yael           72.714286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1     </a:t>
            </a:r>
            <a:r>
              <a:rPr lang="en-US" altLang="en-US" dirty="0" err="1"/>
              <a:t>Nadav</a:t>
            </a:r>
            <a:r>
              <a:rPr lang="en-US" altLang="en-US" dirty="0"/>
              <a:t>       70.571429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2     Michal       78.428571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3     Shoshana 80.142857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4     Danielle    74.428571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5     Omer        85.142857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6     </a:t>
            </a:r>
            <a:r>
              <a:rPr lang="en-US" altLang="en-US" dirty="0" err="1"/>
              <a:t>Yarden</a:t>
            </a:r>
            <a:r>
              <a:rPr lang="en-US" altLang="en-US" dirty="0"/>
              <a:t>      79.571429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7     </a:t>
            </a:r>
            <a:r>
              <a:rPr lang="en-US" altLang="en-US" dirty="0" err="1"/>
              <a:t>Avi</a:t>
            </a:r>
            <a:r>
              <a:rPr lang="en-US" altLang="en-US" dirty="0"/>
              <a:t>             76.285714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8     Roy           72.857143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9     Tal             75.714286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5670357" y="2909501"/>
            <a:ext cx="2590800" cy="646331"/>
          </a:xfrm>
          <a:prstGeom prst="wedgeRectCallout">
            <a:avLst>
              <a:gd name="adj1" fmla="val -90326"/>
              <a:gd name="adj2" fmla="val -109849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Add new column based on row values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ular Callout 5">
            <a:extLst>
              <a:ext uri="{FF2B5EF4-FFF2-40B4-BE49-F238E27FC236}">
                <a16:creationId xmlns:a16="http://schemas.microsoft.com/office/drawing/2014/main" id="{6054F371-6D8D-4EE0-97C1-50F76947B5DA}"/>
              </a:ext>
            </a:extLst>
          </p:cNvPr>
          <p:cNvSpPr/>
          <p:nvPr/>
        </p:nvSpPr>
        <p:spPr bwMode="auto">
          <a:xfrm>
            <a:off x="4559417" y="3797837"/>
            <a:ext cx="2590800" cy="646331"/>
          </a:xfrm>
          <a:prstGeom prst="wedgeRectCallout">
            <a:avLst>
              <a:gd name="adj1" fmla="val -91297"/>
              <a:gd name="adj2" fmla="val -198109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Display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only columns in list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50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Average grade per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19865"/>
            <a:ext cx="8229600" cy="4525963"/>
          </a:xfrm>
        </p:spPr>
        <p:txBody>
          <a:bodyPr/>
          <a:lstStyle/>
          <a:p>
            <a:r>
              <a:rPr lang="en-US" dirty="0"/>
              <a:t>Get the </a:t>
            </a:r>
            <a:r>
              <a:rPr lang="en-US" b="1" dirty="0"/>
              <a:t>name</a:t>
            </a:r>
            <a:r>
              <a:rPr lang="en-US" dirty="0"/>
              <a:t> of the student with the highest average grade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201888"/>
            <a:ext cx="8001000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df[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'Avg'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idxmax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#get the index of the row with maximal value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df.loc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#loc: get a row by index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i="1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Omer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1985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Getting average grade per course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1027" y="1427204"/>
            <a:ext cx="926888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courseNames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Programming'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'Marine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Biology'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'Stellar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Cartography'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Math'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'History'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'Planet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Survival'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'Art'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avg_per_course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{}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avg_per_course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course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courseNames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avg_per_course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[course]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[course].mean()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df.append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avg_per_course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avg_per_course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{'Name': None, 'Programming': 69.6, 'Marine Biology': 70.0, 'Stellar Cartography': 71.3,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'Math': 83.9, 'History': 81.3, 'Planet Survival': 75.7, 'Art': 84.3}</a:t>
            </a:r>
          </a:p>
          <a:p>
            <a:pPr marL="0" lvl="0" indent="0">
              <a:spcBef>
                <a:spcPct val="0"/>
              </a:spcBef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1800" dirty="0">
                <a:solidFill>
                  <a:schemeClr val="accent2"/>
                </a:solidFill>
                <a:latin typeface="Arial" panose="020B0604020202020204" pitchFamily="34" charset="0"/>
              </a:rPr>
              <a:t>Shorter Version:</a:t>
            </a:r>
            <a:b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df = 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df.append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df.mean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800" dirty="0">
                <a:solidFill>
                  <a:srgbClr val="660099"/>
                </a:solidFill>
                <a:latin typeface="Consolas" panose="020B0609020204030204" pitchFamily="49" charset="0"/>
              </a:rPr>
              <a:t>axis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1800" dirty="0">
                <a:solidFill>
                  <a:srgbClr val="660099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 err="1">
                <a:solidFill>
                  <a:srgbClr val="660099"/>
                </a:solidFill>
                <a:latin typeface="Consolas" panose="020B0609020204030204" pitchFamily="49" charset="0"/>
              </a:rPr>
              <a:t>numeric_only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en-US" sz="1800" dirty="0" err="1">
                <a:solidFill>
                  <a:srgbClr val="660099"/>
                </a:solidFill>
                <a:latin typeface="Consolas" panose="020B0609020204030204" pitchFamily="49" charset="0"/>
              </a:rPr>
              <a:t>ignore_index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ct val="0"/>
              </a:spcBef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6477000" y="3041492"/>
            <a:ext cx="1627150" cy="369332"/>
          </a:xfrm>
          <a:prstGeom prst="wedgeRectCallout">
            <a:avLst>
              <a:gd name="adj1" fmla="val -84650"/>
              <a:gd name="adj2" fmla="val 73271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Add new row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ular Callout 6">
            <a:extLst>
              <a:ext uri="{FF2B5EF4-FFF2-40B4-BE49-F238E27FC236}">
                <a16:creationId xmlns:a16="http://schemas.microsoft.com/office/drawing/2014/main" id="{E50DB51C-EB1A-4856-A173-95614CAD50D4}"/>
              </a:ext>
            </a:extLst>
          </p:cNvPr>
          <p:cNvSpPr/>
          <p:nvPr/>
        </p:nvSpPr>
        <p:spPr bwMode="auto">
          <a:xfrm>
            <a:off x="3088318" y="5888776"/>
            <a:ext cx="3464882" cy="646331"/>
          </a:xfrm>
          <a:prstGeom prst="wedgeRectCallout">
            <a:avLst>
              <a:gd name="adj1" fmla="val -51544"/>
              <a:gd name="adj2" fmla="val -87025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Adds the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average row with Name =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NaN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(not a number)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97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9971" y="25256"/>
            <a:ext cx="8229600" cy="361363"/>
          </a:xfrm>
        </p:spPr>
        <p:txBody>
          <a:bodyPr/>
          <a:lstStyle/>
          <a:p>
            <a:r>
              <a:rPr lang="en-US" sz="2000" dirty="0"/>
              <a:t>Programming skills for data analysis are essential in the era of data explosion</a:t>
            </a:r>
            <a:endParaRPr lang="he-IL" sz="2000" dirty="0"/>
          </a:p>
        </p:txBody>
      </p:sp>
      <p:pic>
        <p:nvPicPr>
          <p:cNvPr id="5" name="מציין מיקום תוכן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8" y="386619"/>
            <a:ext cx="9153698" cy="6471381"/>
          </a:xfrm>
        </p:spPr>
      </p:pic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4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grade per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46238"/>
            <a:ext cx="8229600" cy="4525963"/>
          </a:xfrm>
        </p:spPr>
        <p:txBody>
          <a:bodyPr/>
          <a:lstStyle/>
          <a:p>
            <a:r>
              <a:rPr lang="en-US" dirty="0"/>
              <a:t>Get the name of the course with the highest average grade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Shorter Version:</a:t>
            </a:r>
          </a:p>
          <a:p>
            <a:pPr marL="457200" lvl="1" indent="0"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df.drop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>
                <a:solidFill>
                  <a:srgbClr val="008080"/>
                </a:solidFill>
                <a:latin typeface="Consolas" panose="020B0609020204030204" pitchFamily="49" charset="0"/>
              </a:rPr>
              <a:t>'Name'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).mean(axis=0).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idxmax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3400" y="2801780"/>
            <a:ext cx="7848600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df_without_names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df.drop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df_without_names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'Max'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df_without_names.idxmax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#axis=1 to find the column with the greatest value on each row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df_without_names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'Max'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()[-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r>
              <a:rPr lang="en-US" altLang="en-US" sz="1600" dirty="0"/>
              <a:t>Art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5946396" y="3771275"/>
            <a:ext cx="2819400" cy="1200329"/>
          </a:xfrm>
          <a:prstGeom prst="wedgeRectCallout">
            <a:avLst>
              <a:gd name="adj1" fmla="val -104886"/>
              <a:gd name="adj2" fmla="val -40705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Get the values 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of this column. The last row is the average grades per course. 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82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A0B6B9-6F0A-42D1-B7F5-4B16C7EACE88}" type="slidenum">
              <a:rPr lang="ar-SA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" y="1066800"/>
            <a:ext cx="6553200" cy="4873943"/>
          </a:xfrm>
          <a:prstGeom prst="rect">
            <a:avLst/>
          </a:prstGeom>
        </p:spPr>
      </p:pic>
      <p:sp>
        <p:nvSpPr>
          <p:cNvPr id="7" name="כותרת 1"/>
          <p:cNvSpPr>
            <a:spLocks noGrp="1"/>
          </p:cNvSpPr>
          <p:nvPr>
            <p:ph type="title"/>
          </p:nvPr>
        </p:nvSpPr>
        <p:spPr>
          <a:xfrm>
            <a:off x="457200" y="37237"/>
            <a:ext cx="8229600" cy="1143000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Plotting a boxplot of the grades</a:t>
            </a:r>
            <a:endParaRPr lang="he-IL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Inline imag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39618" y="1371600"/>
            <a:ext cx="2704382" cy="2771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4945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37237"/>
            <a:ext cx="8229600" cy="1143000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Plotting a boxplot of the grades</a:t>
            </a:r>
            <a:endParaRPr lang="he-IL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A0B6B9-6F0A-42D1-B7F5-4B16C7EACE88}" type="slidenum">
              <a:rPr lang="ar-SA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14" y="1022836"/>
            <a:ext cx="4069086" cy="3026383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77499" y="4061838"/>
            <a:ext cx="8359981" cy="27084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courseNames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7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Programming'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7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'Marine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7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Biology'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7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'Stellar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Cartography'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7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Math'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7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'History'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7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'Planet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Survival'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'Art'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boxplot =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df.boxplot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courseNames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'Grades Boxplot'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'Courses'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'Grade'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plt.xticks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courseNames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)+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courseNames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plt.tick_params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labelsize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plt.tight_layout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37081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operations in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IL" dirty="0"/>
              <a:t>–</a:t>
            </a:r>
            <a:r>
              <a:rPr lang="en-US" dirty="0"/>
              <a:t> select rows based on a condition</a:t>
            </a:r>
          </a:p>
          <a:p>
            <a:r>
              <a:rPr lang="en-US" dirty="0"/>
              <a:t>Join tables </a:t>
            </a:r>
          </a:p>
          <a:p>
            <a:r>
              <a:rPr lang="en-US" dirty="0" err="1"/>
              <a:t>Groupby</a:t>
            </a:r>
            <a:r>
              <a:rPr lang="en-US" dirty="0"/>
              <a:t> - group large amounts of data and compute operations on these groups.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03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basic operation is to select rows based on a condition</a:t>
            </a:r>
          </a:p>
          <a:p>
            <a:r>
              <a:rPr lang="en-US" sz="2400" dirty="0"/>
              <a:t>Get all students who have failed (grade &lt; 60) in Programming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Get all students who have failed in Programming </a:t>
            </a:r>
            <a:r>
              <a:rPr lang="en-US" sz="2400" b="1" dirty="0"/>
              <a:t>or</a:t>
            </a:r>
            <a:r>
              <a:rPr lang="en-US" sz="2400" dirty="0"/>
              <a:t> Stellar Cartography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14400" y="2355953"/>
            <a:ext cx="4616970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df.loc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'Programming'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['Yael', 'Danielle']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04800" y="4697134"/>
            <a:ext cx="8263801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df.loc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'Programming'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'Stellar Cartography'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r>
              <a:rPr lang="en-US" altLang="en-US" sz="1600" dirty="0"/>
              <a:t>['Yael', 'Danielle', '</a:t>
            </a:r>
            <a:r>
              <a:rPr lang="en-US" altLang="en-US" sz="1600" dirty="0" err="1"/>
              <a:t>Avi</a:t>
            </a:r>
            <a:r>
              <a:rPr lang="en-US" altLang="en-US" sz="1600" dirty="0"/>
              <a:t>', 'Roy']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562600" y="4239935"/>
            <a:ext cx="2819400" cy="369332"/>
          </a:xfrm>
          <a:prstGeom prst="wedgeRectCallout">
            <a:avLst>
              <a:gd name="adj1" fmla="val -18675"/>
              <a:gd name="adj2" fmla="val -90541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For </a:t>
            </a:r>
            <a:r>
              <a:rPr lang="en-US" b="1" dirty="0">
                <a:solidFill>
                  <a:schemeClr val="tx1"/>
                </a:solidFill>
                <a:latin typeface="Arial" charset="0"/>
              </a:rPr>
              <a:t>and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use &amp;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74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19" y="1219200"/>
            <a:ext cx="8229600" cy="4525963"/>
          </a:xfrm>
        </p:spPr>
        <p:txBody>
          <a:bodyPr/>
          <a:lstStyle/>
          <a:p>
            <a:r>
              <a:rPr lang="en-US" dirty="0"/>
              <a:t>Merge two tables (with the same column names):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54" y="2002167"/>
            <a:ext cx="3428999" cy="1357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51" y="4002950"/>
            <a:ext cx="3520812" cy="6048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70933" y="3237603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CC0066"/>
                </a:solidFill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80117" y="2923622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CC0066"/>
                </a:solidFill>
              </a:rPr>
              <a:t>=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16" y="2361327"/>
            <a:ext cx="3965974" cy="1938123"/>
          </a:xfrm>
          <a:prstGeom prst="rect">
            <a:avLst/>
          </a:prstGeom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371600" y="4981473"/>
            <a:ext cx="5827236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df1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"StudentsGrades1.csv"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df2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"StudentsGrades2.csv"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frames = [df1, df2]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pd.concat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(frames)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78837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 vs outer join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35" y="3733800"/>
            <a:ext cx="2819400" cy="195791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33799"/>
            <a:ext cx="2841490" cy="19579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1600200"/>
            <a:ext cx="6553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How to merge these two tables?</a:t>
            </a:r>
          </a:p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Inner join </a:t>
            </a:r>
            <a:r>
              <a:rPr lang="en-IL" sz="2800" dirty="0">
                <a:solidFill>
                  <a:schemeClr val="accent2"/>
                </a:solidFill>
                <a:latin typeface="+mn-lt"/>
              </a:rPr>
              <a:t>–</a:t>
            </a:r>
            <a:r>
              <a:rPr lang="en-US" sz="2800" dirty="0">
                <a:solidFill>
                  <a:schemeClr val="accent2"/>
                </a:solidFill>
                <a:latin typeface="+mn-lt"/>
              </a:rPr>
              <a:t> take the intersection of the two tables</a:t>
            </a:r>
          </a:p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Outer join </a:t>
            </a:r>
            <a:r>
              <a:rPr lang="en-IL" sz="2800" dirty="0">
                <a:solidFill>
                  <a:schemeClr val="accent2"/>
                </a:solidFill>
                <a:latin typeface="+mn-lt"/>
              </a:rPr>
              <a:t>–</a:t>
            </a:r>
            <a:r>
              <a:rPr lang="en-US" sz="2800" dirty="0">
                <a:solidFill>
                  <a:schemeClr val="accent2"/>
                </a:solidFill>
                <a:latin typeface="+mn-lt"/>
              </a:rPr>
              <a:t> take the union of the two tables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62400" y="4022492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CC0066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15324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85800" y="1373088"/>
            <a:ext cx="8084264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df1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"ex1.csv"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df2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"ex2.csv"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frames = [df1, df2]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pd.merge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(df1, df2,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'Product'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how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'inner'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       Product  Price  Quantity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0      p1           3        10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1      p2           5        20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4648200"/>
            <a:ext cx="2819400" cy="195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48199"/>
            <a:ext cx="2841490" cy="19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85800" y="1295400"/>
            <a:ext cx="8084264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df1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"ex1.csv"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df2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"ex2.csv"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frames = [df1, df2]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pd.merge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(df1, df2,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'Product'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how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‘outer'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Product  Price  Quantity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0      p1       3.0    10.0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1      p2       5.0    20.0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      p3       6.0   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NaN</a:t>
            </a: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3      p4       3.0   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NaN</a:t>
            </a: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4      p5      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NaN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30.0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5      p6      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NaN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40.0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3439" y="4954074"/>
            <a:ext cx="2106561" cy="1462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439" y="3271490"/>
            <a:ext cx="2133600" cy="147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7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49826" y="1417638"/>
            <a:ext cx="8141652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Pandas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 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dataframe.groupby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 function is used to split the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 into groups based on some criteria.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438400"/>
            <a:ext cx="3505200" cy="353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18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040242"/>
            <a:ext cx="5638800" cy="4525963"/>
          </a:xfrm>
        </p:spPr>
        <p:txBody>
          <a:bodyPr/>
          <a:lstStyle/>
          <a:p>
            <a:pPr lvl="1">
              <a:spcBef>
                <a:spcPts val="900"/>
              </a:spcBef>
              <a:buSzPct val="70000"/>
              <a:buNone/>
            </a:pPr>
            <a:endParaRPr lang="en-US" dirty="0">
              <a:solidFill>
                <a:schemeClr val="tx1"/>
              </a:solidFill>
              <a:cs typeface="+mj-cs"/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  <a:cs typeface="+mj-cs"/>
              </a:rPr>
              <a:t>Data Analysis using Pandas</a:t>
            </a:r>
          </a:p>
          <a:p>
            <a:pPr marL="0" indent="0"/>
            <a:endParaRPr lang="en-US" sz="3600" dirty="0">
              <a:solidFill>
                <a:schemeClr val="tx1"/>
              </a:solidFill>
              <a:cs typeface="+mj-cs"/>
            </a:endParaRPr>
          </a:p>
          <a:p>
            <a:pPr marL="0" indent="0"/>
            <a:endParaRPr lang="en-US" sz="360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A0B6B9-6F0A-42D1-B7F5-4B16C7EACE88}" type="slidenum">
              <a:rPr lang="ar-SA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513425"/>
            <a:ext cx="2978444" cy="19887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64" y="3404866"/>
            <a:ext cx="5210213" cy="206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13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57200" y="2262667"/>
            <a:ext cx="5404043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"ex1.csv"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categories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df.groupby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"Category"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name, group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categories: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(group))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clothes 4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electronics 3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food 3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048000"/>
            <a:ext cx="3505200" cy="3538424"/>
          </a:xfrm>
          <a:prstGeom prst="rect">
            <a:avLst/>
          </a:prstGeom>
        </p:spPr>
      </p:pic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381000" y="1445875"/>
            <a:ext cx="6133089" cy="4308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FontTx/>
              <a:buNone/>
            </a:pPr>
            <a:r>
              <a:rPr lang="en-US" altLang="en-US" sz="2800" kern="0" dirty="0">
                <a:solidFill>
                  <a:schemeClr val="accent2"/>
                </a:solidFill>
                <a:latin typeface="+mn-lt"/>
              </a:rPr>
              <a:t>Count the number of products in each category</a:t>
            </a:r>
          </a:p>
        </p:txBody>
      </p:sp>
    </p:spTree>
    <p:extLst>
      <p:ext uri="{BB962C8B-B14F-4D97-AF65-F5344CB8AC3E}">
        <p14:creationId xmlns:p14="http://schemas.microsoft.com/office/powerpoint/2010/main" val="166162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381000" y="1445875"/>
            <a:ext cx="5168081" cy="4308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FontTx/>
              <a:buNone/>
            </a:pPr>
            <a:r>
              <a:rPr lang="en-US" altLang="en-US" sz="2800" kern="0" dirty="0">
                <a:solidFill>
                  <a:schemeClr val="accent2"/>
                </a:solidFill>
                <a:latin typeface="+mn-lt"/>
              </a:rPr>
              <a:t>Get the average price of each category 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04800" y="2050325"/>
            <a:ext cx="6814686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df.groupby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'Category'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'Price'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].mean())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Category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clothes        221.000000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electronics    331.000000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food            35.666667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516826"/>
            <a:ext cx="2856895" cy="288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57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381000" y="1445875"/>
            <a:ext cx="4956485" cy="4308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FontTx/>
              <a:buNone/>
            </a:pPr>
            <a:r>
              <a:rPr lang="en-US" altLang="en-US" sz="2800" kern="0" dirty="0">
                <a:solidFill>
                  <a:schemeClr val="accent2"/>
                </a:solidFill>
                <a:latin typeface="+mn-lt"/>
              </a:rPr>
              <a:t>Get the highest price in each category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1000" y="1927122"/>
            <a:ext cx="6673622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df.groupby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'Category'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'Price'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].max())</a:t>
            </a: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Category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clothes        400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electronics    830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food            62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352800"/>
            <a:ext cx="2856895" cy="288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96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Summery: Pandas vs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33400" y="1383774"/>
            <a:ext cx="8001000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  <a:hlinkClick r:id="rId2" tooltip="pandas.DataFrame.to_numpy"/>
              </a:rPr>
              <a:t>DataFrame.to_numpy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  <a:hlinkClick r:id="rId2" tooltip="pandas.DataFrame.to_numpy"/>
              </a:rPr>
              <a:t>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 gives 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NumPy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 representation of the underlying data.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his can be an expensive operation when your </a:t>
            </a:r>
            <a:r>
              <a:rPr kumimoji="0" lang="en-US" altLang="en-US" sz="2400" b="1" i="0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  <a:hlinkClick r:id="rId3" tooltip="pandas.DataFrame"/>
              </a:rPr>
              <a:t>DataFrame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has columns with different data types, since</a:t>
            </a: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NumPy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 arrays have one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dtype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 for the entire array, while pandas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DataFrames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 have one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dtype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 per column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 err="1">
                <a:solidFill>
                  <a:schemeClr val="accent2"/>
                </a:solidFill>
                <a:latin typeface="+mn-lt"/>
              </a:rPr>
              <a:t>NumPy</a:t>
            </a:r>
            <a:r>
              <a:rPr lang="en-US" sz="2400" dirty="0">
                <a:solidFill>
                  <a:schemeClr val="accent2"/>
                </a:solidFill>
                <a:latin typeface="+mn-lt"/>
              </a:rPr>
              <a:t> is a more basic library that provides the building blocks of array based data manipulation.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chemeClr val="accent2"/>
                </a:solidFill>
                <a:latin typeface="+mn-lt"/>
              </a:rPr>
              <a:t>Pandas works to provide a streamlined way to use this functionality.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7514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i="1" dirty="0"/>
              <a:t>pandas</a:t>
            </a:r>
            <a:r>
              <a:rPr lang="en-US" dirty="0"/>
              <a:t> package is the most popular tool at the disposal of Data Scientists and Analysts working in Python today. </a:t>
            </a:r>
          </a:p>
          <a:p>
            <a:r>
              <a:rPr lang="en-US" dirty="0"/>
              <a:t>Pandas is built on top of the </a:t>
            </a:r>
            <a:r>
              <a:rPr lang="en-US" b="1" dirty="0" err="1"/>
              <a:t>NumPy</a:t>
            </a:r>
            <a:r>
              <a:rPr lang="en-US" dirty="0"/>
              <a:t> package, plotting functions from </a:t>
            </a:r>
            <a:r>
              <a:rPr lang="en-US" b="1" dirty="0" err="1"/>
              <a:t>Matplotlib</a:t>
            </a:r>
            <a:r>
              <a:rPr lang="en-US" dirty="0"/>
              <a:t>, and machine learning algorithms in </a:t>
            </a:r>
            <a:r>
              <a:rPr lang="en-US" b="1" dirty="0" err="1"/>
              <a:t>Scikit</a:t>
            </a:r>
            <a:r>
              <a:rPr lang="en-US" b="1" dirty="0"/>
              <a:t>-learn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36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78604" y="266700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Grade Analysis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(Example for Data Analysis using Pandas)</a:t>
            </a:r>
            <a:endParaRPr lang="he-IL" sz="3600" dirty="0">
              <a:solidFill>
                <a:schemeClr val="tx2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228600"/>
          </a:xfrm>
        </p:spPr>
        <p:txBody>
          <a:bodyPr/>
          <a:lstStyle/>
          <a:p>
            <a:pPr>
              <a:defRPr/>
            </a:pPr>
            <a:fld id="{D5A0B6B9-6F0A-42D1-B7F5-4B16C7EACE88}" type="slidenum">
              <a:rPr lang="ar-SA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מלבן 2"/>
          <p:cNvSpPr/>
          <p:nvPr/>
        </p:nvSpPr>
        <p:spPr>
          <a:xfrm>
            <a:off x="4267200" y="4408082"/>
            <a:ext cx="4572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cs typeface="Arial" panose="020B0604020202020204" pitchFamily="34" charset="0"/>
              </a:rPr>
              <a:t>We’ll use the following imports:</a:t>
            </a:r>
          </a:p>
          <a:p>
            <a:r>
              <a:rPr lang="en-US" dirty="0">
                <a:cs typeface="Arial" panose="020B0604020202020204" pitchFamily="34" charset="0"/>
              </a:rPr>
              <a:t>	import pandas as </a:t>
            </a:r>
            <a:r>
              <a:rPr lang="en-US" dirty="0" err="1">
                <a:cs typeface="Arial" panose="020B0604020202020204" pitchFamily="34" charset="0"/>
              </a:rPr>
              <a:t>pd</a:t>
            </a:r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	import </a:t>
            </a:r>
            <a:r>
              <a:rPr lang="en-US" dirty="0" err="1">
                <a:cs typeface="Arial" panose="020B0604020202020204" pitchFamily="34" charset="0"/>
              </a:rPr>
              <a:t>matplotlib.pyplot</a:t>
            </a:r>
            <a:r>
              <a:rPr lang="en-US" dirty="0">
                <a:cs typeface="Arial" panose="020B0604020202020204" pitchFamily="34" charset="0"/>
              </a:rPr>
              <a:t> as </a:t>
            </a:r>
            <a:r>
              <a:rPr lang="en-US" dirty="0" err="1">
                <a:cs typeface="Arial" panose="020B0604020202020204" pitchFamily="34" charset="0"/>
              </a:rPr>
              <a:t>plt</a:t>
            </a:r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	</a:t>
            </a:r>
            <a:endParaRPr lang="he-IL" dirty="0"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97" y="305781"/>
            <a:ext cx="5210213" cy="206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3399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99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</a:rPr>
              <a:t>In this example we will analyze the following grade sheet in python.</a:t>
            </a: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</a:rPr>
              <a:t>We assume the table is saved as a CSV file.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Grade Analysis</a:t>
            </a:r>
            <a:endParaRPr lang="he-I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A0B6B9-6F0A-42D1-B7F5-4B16C7EACE88}" type="slidenum">
              <a:rPr lang="ar-SA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382963"/>
            <a:ext cx="693085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05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06812" y="76200"/>
            <a:ext cx="8530376" cy="1143000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Reading the grades table from file</a:t>
            </a:r>
            <a:endParaRPr lang="he-IL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401763"/>
            <a:ext cx="8229600" cy="217383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We start by reading the table into a </a:t>
            </a:r>
            <a:r>
              <a:rPr lang="en-US" b="1" i="1" dirty="0" err="1">
                <a:solidFill>
                  <a:schemeClr val="accent2"/>
                </a:solidFill>
              </a:rPr>
              <a:t>dataFrame</a:t>
            </a:r>
            <a:endParaRPr lang="en-US" b="1" i="1" dirty="0">
              <a:solidFill>
                <a:schemeClr val="accent2"/>
              </a:solidFill>
            </a:endParaRPr>
          </a:p>
          <a:p>
            <a:r>
              <a:rPr lang="en-US" b="1" dirty="0" err="1"/>
              <a:t>DataFrames</a:t>
            </a:r>
            <a:r>
              <a:rPr lang="en-US" dirty="0"/>
              <a:t> are two-dimensional(2-D) data structure defined in pandas which consists of rows and columns.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A0B6B9-6F0A-42D1-B7F5-4B16C7EACE88}" type="slidenum">
              <a:rPr lang="ar-SA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24600" y="5211976"/>
            <a:ext cx="1981200" cy="15234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square" rtlCol="1">
            <a:spAutoFit/>
          </a:bodyPr>
          <a:lstStyle/>
          <a:p>
            <a:pPr algn="ctr"/>
            <a:endParaRPr lang="he-IL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Data Frame</a:t>
            </a:r>
            <a:endParaRPr lang="en-US" dirty="0"/>
          </a:p>
          <a:p>
            <a:pPr algn="ctr"/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6324600" y="4780764"/>
            <a:ext cx="1981200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accent4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Column Headers</a:t>
            </a:r>
          </a:p>
        </p:txBody>
      </p:sp>
      <p:sp>
        <p:nvSpPr>
          <p:cNvPr id="15" name="מלבן 14"/>
          <p:cNvSpPr/>
          <p:nvPr/>
        </p:nvSpPr>
        <p:spPr>
          <a:xfrm>
            <a:off x="1970237" y="475195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he-IL" b="1" dirty="0">
                <a:solidFill>
                  <a:srgbClr val="008000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StudentGrades.csv</a:t>
            </a:r>
            <a:endParaRPr lang="he-IL" dirty="0"/>
          </a:p>
        </p:txBody>
      </p:sp>
      <p:sp>
        <p:nvSpPr>
          <p:cNvPr id="16" name="חץ ימינה 15"/>
          <p:cNvSpPr/>
          <p:nvPr/>
        </p:nvSpPr>
        <p:spPr bwMode="auto">
          <a:xfrm>
            <a:off x="5031070" y="5791200"/>
            <a:ext cx="836330" cy="239013"/>
          </a:xfrm>
          <a:prstGeom prst="rightArrow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09600" y="3657265"/>
            <a:ext cx="6301725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inputFileName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"StudentsGrades.csv"</a:t>
            </a:r>
            <a:b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inputFileName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08" y="5121288"/>
            <a:ext cx="3344471" cy="1323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DCCE68-9688-4E4D-B62A-7326EF3A25AC}"/>
              </a:ext>
            </a:extLst>
          </p:cNvPr>
          <p:cNvSpPr txBox="1"/>
          <p:nvPr/>
        </p:nvSpPr>
        <p:spPr>
          <a:xfrm rot="16200000">
            <a:off x="5296153" y="5804446"/>
            <a:ext cx="1523494" cy="338554"/>
          </a:xfrm>
          <a:prstGeom prst="rect">
            <a:avLst/>
          </a:prstGeom>
          <a:solidFill>
            <a:srgbClr val="DB9191"/>
          </a:solidFill>
          <a:ln>
            <a:solidFill>
              <a:schemeClr val="accent4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Row Headers</a:t>
            </a:r>
          </a:p>
        </p:txBody>
      </p:sp>
    </p:spTree>
    <p:extLst>
      <p:ext uri="{BB962C8B-B14F-4D97-AF65-F5344CB8AC3E}">
        <p14:creationId xmlns:p14="http://schemas.microsoft.com/office/powerpoint/2010/main" val="45054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row in a </a:t>
            </a:r>
            <a:r>
              <a:rPr lang="en-US" dirty="0" err="1"/>
              <a:t>dataframe</a:t>
            </a:r>
            <a:r>
              <a:rPr lang="en-US" dirty="0"/>
              <a:t> has an index</a:t>
            </a:r>
          </a:p>
          <a:p>
            <a:r>
              <a:rPr lang="en-US" dirty="0"/>
              <a:t>We can also create a </a:t>
            </a:r>
            <a:r>
              <a:rPr lang="en-US" dirty="0" err="1"/>
              <a:t>dataframe</a:t>
            </a:r>
            <a:r>
              <a:rPr lang="en-US" dirty="0"/>
              <a:t> from a </a:t>
            </a:r>
            <a:r>
              <a:rPr lang="en-US" dirty="0" err="1"/>
              <a:t>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200" y="2743200"/>
            <a:ext cx="5262979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 = {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'col1'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'col2'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=d)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2000" dirty="0"/>
              <a:t>      col1  col2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2000" dirty="0"/>
              <a:t>0     1       3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AutoNum type="arabicPlain"/>
            </a:pPr>
            <a:r>
              <a:rPr lang="it-IT" altLang="en-US" sz="2000" dirty="0"/>
              <a:t>2       4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AutoNum type="arabicPlain"/>
            </a:pPr>
            <a:endParaRPr kumimoji="0" lang="it-IT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2971800" y="3962400"/>
            <a:ext cx="1922957" cy="813948"/>
          </a:xfrm>
          <a:prstGeom prst="wedgeRectCallout">
            <a:avLst>
              <a:gd name="adj1" fmla="val -74841"/>
              <a:gd name="adj2" fmla="val 1976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Headers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1277443" y="5554897"/>
            <a:ext cx="1922957" cy="813948"/>
          </a:xfrm>
          <a:prstGeom prst="wedgeRectCallout">
            <a:avLst>
              <a:gd name="adj1" fmla="val -61803"/>
              <a:gd name="adj2" fmla="val -8079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Indexes</a:t>
            </a:r>
          </a:p>
        </p:txBody>
      </p:sp>
    </p:spTree>
    <p:extLst>
      <p:ext uri="{BB962C8B-B14F-4D97-AF65-F5344CB8AC3E}">
        <p14:creationId xmlns:p14="http://schemas.microsoft.com/office/powerpoint/2010/main" val="125392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43808</TotalTime>
  <Words>2578</Words>
  <Application>Microsoft Office PowerPoint</Application>
  <PresentationFormat>On-screen Show (4:3)</PresentationFormat>
  <Paragraphs>377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Arial Narrow</vt:lpstr>
      <vt:lpstr>Arial Unicode MS</vt:lpstr>
      <vt:lpstr>Consolas</vt:lpstr>
      <vt:lpstr>Segoe UI Semibold</vt:lpstr>
      <vt:lpstr>Times New Roman</vt:lpstr>
      <vt:lpstr>Wingdings</vt:lpstr>
      <vt:lpstr>Default Design</vt:lpstr>
      <vt:lpstr>Custom Design</vt:lpstr>
      <vt:lpstr>PowerPoint Presentation</vt:lpstr>
      <vt:lpstr>PowerPoint Presentation</vt:lpstr>
      <vt:lpstr>Programming skills for data analysis are essential in the era of data explosion</vt:lpstr>
      <vt:lpstr>Today</vt:lpstr>
      <vt:lpstr>Pandas</vt:lpstr>
      <vt:lpstr>Grade Analysis (Example for Data Analysis using Pandas)</vt:lpstr>
      <vt:lpstr>Grade Analysis</vt:lpstr>
      <vt:lpstr>Reading the grades table from file</vt:lpstr>
      <vt:lpstr>Dataframe</vt:lpstr>
      <vt:lpstr>Dataframe</vt:lpstr>
      <vt:lpstr>Headers</vt:lpstr>
      <vt:lpstr>Data Display</vt:lpstr>
      <vt:lpstr>Data Display</vt:lpstr>
      <vt:lpstr>Basic operations</vt:lpstr>
      <vt:lpstr>Basic operations</vt:lpstr>
      <vt:lpstr>Arithmetic Operations</vt:lpstr>
      <vt:lpstr>Basic operations</vt:lpstr>
      <vt:lpstr>Delete a column</vt:lpstr>
      <vt:lpstr>Add a new column</vt:lpstr>
      <vt:lpstr>Add a new row</vt:lpstr>
      <vt:lpstr>Delete a row</vt:lpstr>
      <vt:lpstr>Delete a row</vt:lpstr>
      <vt:lpstr>Alter Column</vt:lpstr>
      <vt:lpstr>Let’s start analyzing the data!</vt:lpstr>
      <vt:lpstr>Total number of fails</vt:lpstr>
      <vt:lpstr>Number of fails per student</vt:lpstr>
      <vt:lpstr>Getting average grade per student</vt:lpstr>
      <vt:lpstr>Average grade per student</vt:lpstr>
      <vt:lpstr>Getting average grade per course</vt:lpstr>
      <vt:lpstr>Average grade per course</vt:lpstr>
      <vt:lpstr>Plotting a boxplot of the grades</vt:lpstr>
      <vt:lpstr>Plotting a boxplot of the grades</vt:lpstr>
      <vt:lpstr>Advanced operations in pandas</vt:lpstr>
      <vt:lpstr>Select</vt:lpstr>
      <vt:lpstr>Join </vt:lpstr>
      <vt:lpstr>Inner join vs outer join</vt:lpstr>
      <vt:lpstr>Inner Join</vt:lpstr>
      <vt:lpstr>Outer Join</vt:lpstr>
      <vt:lpstr>Groupby</vt:lpstr>
      <vt:lpstr>Groupby</vt:lpstr>
      <vt:lpstr>Groupby</vt:lpstr>
      <vt:lpstr>Groupby</vt:lpstr>
      <vt:lpstr>Summery: Pandas vs Numpy</vt:lpstr>
    </vt:vector>
  </TitlesOfParts>
  <Company>epfl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Engineers - Numpy and Image Processing</dc:title>
  <dc:creator>Dvir Netanely</dc:creator>
  <cp:lastModifiedBy>Shahar Segal</cp:lastModifiedBy>
  <cp:revision>1877</cp:revision>
  <dcterms:created xsi:type="dcterms:W3CDTF">2007-03-25T12:09:30Z</dcterms:created>
  <dcterms:modified xsi:type="dcterms:W3CDTF">2020-01-12T14:55:20Z</dcterms:modified>
</cp:coreProperties>
</file>